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TAN Pearl" charset="1" panose="00000000000000000000"/>
      <p:regular r:id="rId25"/>
    </p:embeddedFont>
    <p:embeddedFont>
      <p:font typeface="TT Commons Pro" charset="1" panose="020B0103030102020204"/>
      <p:regular r:id="rId26"/>
    </p:embeddedFont>
    <p:embeddedFont>
      <p:font typeface="Cormorant Garamond Bold" charset="1" panose="00000800000000000000"/>
      <p:regular r:id="rId27"/>
    </p:embeddedFont>
    <p:embeddedFont>
      <p:font typeface="Cormorant Garamond Bold Italics" charset="1" panose="000008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9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7.png" Type="http://schemas.openxmlformats.org/officeDocument/2006/relationships/image"/><Relationship Id="rId4" Target="../media/image30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8.png" Type="http://schemas.openxmlformats.org/officeDocument/2006/relationships/image"/><Relationship Id="rId4" Target="../media/image31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2" Target="../media/image8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D0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546292" y="0"/>
            <a:ext cx="9245441" cy="10287000"/>
          </a:xfrm>
          <a:custGeom>
            <a:avLst/>
            <a:gdLst/>
            <a:ahLst/>
            <a:cxnLst/>
            <a:rect r="r" b="b" t="t" l="l"/>
            <a:pathLst>
              <a:path h="10287000" w="9245441">
                <a:moveTo>
                  <a:pt x="0" y="0"/>
                </a:moveTo>
                <a:lnTo>
                  <a:pt x="9245441" y="0"/>
                </a:lnTo>
                <a:lnTo>
                  <a:pt x="924544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9910" y="3718941"/>
            <a:ext cx="13201423" cy="2825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8900">
                <a:solidFill>
                  <a:srgbClr val="F8A130"/>
                </a:solidFill>
                <a:latin typeface="TAN Pearl"/>
              </a:rPr>
              <a:t>LA RELIGIOSIDAD Y LOS JÓVENES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9910" y="7013232"/>
            <a:ext cx="12543843" cy="501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8"/>
              </a:lnSpc>
            </a:pPr>
            <a:r>
              <a:rPr lang="en-US" sz="2998" spc="773">
                <a:solidFill>
                  <a:srgbClr val="F8A130"/>
                </a:solidFill>
                <a:latin typeface="TT Commons Pro"/>
              </a:rPr>
              <a:t>JAVIER DÍAZ, ÁNGEL CLERENCIA Y NEREA FRÍAS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8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4192516">
            <a:off x="10004026" y="728502"/>
            <a:ext cx="13854614" cy="6189137"/>
          </a:xfrm>
          <a:custGeom>
            <a:avLst/>
            <a:gdLst/>
            <a:ahLst/>
            <a:cxnLst/>
            <a:rect r="r" b="b" t="t" l="l"/>
            <a:pathLst>
              <a:path h="6189137" w="13854614">
                <a:moveTo>
                  <a:pt x="13854615" y="0"/>
                </a:moveTo>
                <a:lnTo>
                  <a:pt x="0" y="0"/>
                </a:lnTo>
                <a:lnTo>
                  <a:pt x="0" y="6189138"/>
                </a:lnTo>
                <a:lnTo>
                  <a:pt x="13854615" y="6189138"/>
                </a:lnTo>
                <a:lnTo>
                  <a:pt x="13854615" y="0"/>
                </a:lnTo>
                <a:close/>
              </a:path>
            </a:pathLst>
          </a:custGeom>
          <a:blipFill>
            <a:blip r:embed="rId2"/>
            <a:stretch>
              <a:fillRect l="-4980" t="0" r="-498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078175"/>
            <a:ext cx="8225131" cy="5519855"/>
          </a:xfrm>
          <a:custGeom>
            <a:avLst/>
            <a:gdLst/>
            <a:ahLst/>
            <a:cxnLst/>
            <a:rect r="r" b="b" t="t" l="l"/>
            <a:pathLst>
              <a:path h="5519855" w="8225131">
                <a:moveTo>
                  <a:pt x="0" y="0"/>
                </a:moveTo>
                <a:lnTo>
                  <a:pt x="8225131" y="0"/>
                </a:lnTo>
                <a:lnTo>
                  <a:pt x="8225131" y="5519855"/>
                </a:lnTo>
                <a:lnTo>
                  <a:pt x="0" y="55198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48373" y="4078175"/>
            <a:ext cx="8225131" cy="5519855"/>
          </a:xfrm>
          <a:custGeom>
            <a:avLst/>
            <a:gdLst/>
            <a:ahLst/>
            <a:cxnLst/>
            <a:rect r="r" b="b" t="t" l="l"/>
            <a:pathLst>
              <a:path h="5519855" w="8225131">
                <a:moveTo>
                  <a:pt x="0" y="0"/>
                </a:moveTo>
                <a:lnTo>
                  <a:pt x="8225130" y="0"/>
                </a:lnTo>
                <a:lnTo>
                  <a:pt x="8225130" y="5519855"/>
                </a:lnTo>
                <a:lnTo>
                  <a:pt x="0" y="5519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353885"/>
            <a:ext cx="9208889" cy="1156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9"/>
              </a:lnSpc>
            </a:pPr>
            <a:r>
              <a:rPr lang="en-US" sz="8499">
                <a:solidFill>
                  <a:srgbClr val="6C8440"/>
                </a:solidFill>
                <a:latin typeface="TAN Pearl"/>
              </a:rPr>
              <a:t>RESULTADOS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8778" y="3399831"/>
            <a:ext cx="1418511" cy="43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AE861B"/>
                </a:solidFill>
                <a:latin typeface="Cormorant Garamond Bold"/>
              </a:rPr>
              <a:t>AÑO 2008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8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4192516">
            <a:off x="10004026" y="728502"/>
            <a:ext cx="13854614" cy="6189137"/>
          </a:xfrm>
          <a:custGeom>
            <a:avLst/>
            <a:gdLst/>
            <a:ahLst/>
            <a:cxnLst/>
            <a:rect r="r" b="b" t="t" l="l"/>
            <a:pathLst>
              <a:path h="6189137" w="13854614">
                <a:moveTo>
                  <a:pt x="13854615" y="0"/>
                </a:moveTo>
                <a:lnTo>
                  <a:pt x="0" y="0"/>
                </a:lnTo>
                <a:lnTo>
                  <a:pt x="0" y="6189138"/>
                </a:lnTo>
                <a:lnTo>
                  <a:pt x="13854615" y="6189138"/>
                </a:lnTo>
                <a:lnTo>
                  <a:pt x="13854615" y="0"/>
                </a:lnTo>
                <a:close/>
              </a:path>
            </a:pathLst>
          </a:custGeom>
          <a:blipFill>
            <a:blip r:embed="rId2"/>
            <a:stretch>
              <a:fillRect l="-4980" t="0" r="-498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353885"/>
            <a:ext cx="9208889" cy="1156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9"/>
              </a:lnSpc>
            </a:pPr>
            <a:r>
              <a:rPr lang="en-US" sz="8499">
                <a:solidFill>
                  <a:srgbClr val="6C8440"/>
                </a:solidFill>
                <a:latin typeface="TAN Pearl"/>
              </a:rPr>
              <a:t>RESULTADOS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6315" y="6329964"/>
            <a:ext cx="1418511" cy="43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AE861B"/>
                </a:solidFill>
                <a:latin typeface="Cormorant Garamond Bold"/>
              </a:rPr>
              <a:t>AÑO 2008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876902" y="2931223"/>
            <a:ext cx="10270851" cy="6892731"/>
          </a:xfrm>
          <a:custGeom>
            <a:avLst/>
            <a:gdLst/>
            <a:ahLst/>
            <a:cxnLst/>
            <a:rect r="r" b="b" t="t" l="l"/>
            <a:pathLst>
              <a:path h="6892731" w="10270851">
                <a:moveTo>
                  <a:pt x="0" y="0"/>
                </a:moveTo>
                <a:lnTo>
                  <a:pt x="10270851" y="0"/>
                </a:lnTo>
                <a:lnTo>
                  <a:pt x="10270851" y="6892731"/>
                </a:lnTo>
                <a:lnTo>
                  <a:pt x="0" y="6892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8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4192516">
            <a:off x="10004026" y="728502"/>
            <a:ext cx="13854614" cy="6189137"/>
          </a:xfrm>
          <a:custGeom>
            <a:avLst/>
            <a:gdLst/>
            <a:ahLst/>
            <a:cxnLst/>
            <a:rect r="r" b="b" t="t" l="l"/>
            <a:pathLst>
              <a:path h="6189137" w="13854614">
                <a:moveTo>
                  <a:pt x="13854615" y="0"/>
                </a:moveTo>
                <a:lnTo>
                  <a:pt x="0" y="0"/>
                </a:lnTo>
                <a:lnTo>
                  <a:pt x="0" y="6189138"/>
                </a:lnTo>
                <a:lnTo>
                  <a:pt x="13854615" y="6189138"/>
                </a:lnTo>
                <a:lnTo>
                  <a:pt x="13854615" y="0"/>
                </a:lnTo>
                <a:close/>
              </a:path>
            </a:pathLst>
          </a:custGeom>
          <a:blipFill>
            <a:blip r:embed="rId2"/>
            <a:stretch>
              <a:fillRect l="-4980" t="0" r="-498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3646" y="4038718"/>
            <a:ext cx="8225131" cy="5519855"/>
          </a:xfrm>
          <a:custGeom>
            <a:avLst/>
            <a:gdLst/>
            <a:ahLst/>
            <a:cxnLst/>
            <a:rect r="r" b="b" t="t" l="l"/>
            <a:pathLst>
              <a:path h="5519855" w="8225131">
                <a:moveTo>
                  <a:pt x="0" y="0"/>
                </a:moveTo>
                <a:lnTo>
                  <a:pt x="8225131" y="0"/>
                </a:lnTo>
                <a:lnTo>
                  <a:pt x="8225131" y="5519855"/>
                </a:lnTo>
                <a:lnTo>
                  <a:pt x="0" y="55198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44266" y="4038718"/>
            <a:ext cx="8225131" cy="5519855"/>
          </a:xfrm>
          <a:custGeom>
            <a:avLst/>
            <a:gdLst/>
            <a:ahLst/>
            <a:cxnLst/>
            <a:rect r="r" b="b" t="t" l="l"/>
            <a:pathLst>
              <a:path h="5519855" w="8225131">
                <a:moveTo>
                  <a:pt x="0" y="0"/>
                </a:moveTo>
                <a:lnTo>
                  <a:pt x="8225130" y="0"/>
                </a:lnTo>
                <a:lnTo>
                  <a:pt x="8225130" y="5519855"/>
                </a:lnTo>
                <a:lnTo>
                  <a:pt x="0" y="5519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353885"/>
            <a:ext cx="9208889" cy="1156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9"/>
              </a:lnSpc>
            </a:pPr>
            <a:r>
              <a:rPr lang="en-US" sz="8499">
                <a:solidFill>
                  <a:srgbClr val="6C8440"/>
                </a:solidFill>
                <a:latin typeface="TAN Pearl"/>
              </a:rPr>
              <a:t>RESULTADOS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8187" y="3399831"/>
            <a:ext cx="1359694" cy="43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AE861B"/>
                </a:solidFill>
                <a:latin typeface="Cormorant Garamond Bold"/>
              </a:rPr>
              <a:t>AÑO 2014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8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4192516">
            <a:off x="10004026" y="728502"/>
            <a:ext cx="13854614" cy="6189137"/>
          </a:xfrm>
          <a:custGeom>
            <a:avLst/>
            <a:gdLst/>
            <a:ahLst/>
            <a:cxnLst/>
            <a:rect r="r" b="b" t="t" l="l"/>
            <a:pathLst>
              <a:path h="6189137" w="13854614">
                <a:moveTo>
                  <a:pt x="13854615" y="0"/>
                </a:moveTo>
                <a:lnTo>
                  <a:pt x="0" y="0"/>
                </a:lnTo>
                <a:lnTo>
                  <a:pt x="0" y="6189138"/>
                </a:lnTo>
                <a:lnTo>
                  <a:pt x="13854615" y="6189138"/>
                </a:lnTo>
                <a:lnTo>
                  <a:pt x="13854615" y="0"/>
                </a:lnTo>
                <a:close/>
              </a:path>
            </a:pathLst>
          </a:custGeom>
          <a:blipFill>
            <a:blip r:embed="rId2"/>
            <a:stretch>
              <a:fillRect l="-4980" t="0" r="-498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353885"/>
            <a:ext cx="9208889" cy="1156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9"/>
              </a:lnSpc>
            </a:pPr>
            <a:r>
              <a:rPr lang="en-US" sz="8499">
                <a:solidFill>
                  <a:srgbClr val="6C8440"/>
                </a:solidFill>
                <a:latin typeface="TAN Pearl"/>
              </a:rPr>
              <a:t>RESULTADOS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8059" y="6163352"/>
            <a:ext cx="1359694" cy="43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AE861B"/>
                </a:solidFill>
                <a:latin typeface="Cormorant Garamond Bold"/>
              </a:rPr>
              <a:t>AÑO 2014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923322" y="2986017"/>
            <a:ext cx="10193884" cy="6841078"/>
          </a:xfrm>
          <a:custGeom>
            <a:avLst/>
            <a:gdLst/>
            <a:ahLst/>
            <a:cxnLst/>
            <a:rect r="r" b="b" t="t" l="l"/>
            <a:pathLst>
              <a:path h="6841078" w="10193884">
                <a:moveTo>
                  <a:pt x="0" y="0"/>
                </a:moveTo>
                <a:lnTo>
                  <a:pt x="10193884" y="0"/>
                </a:lnTo>
                <a:lnTo>
                  <a:pt x="10193884" y="6841079"/>
                </a:lnTo>
                <a:lnTo>
                  <a:pt x="0" y="6841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8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4192516">
            <a:off x="10004026" y="728502"/>
            <a:ext cx="13854614" cy="6189137"/>
          </a:xfrm>
          <a:custGeom>
            <a:avLst/>
            <a:gdLst/>
            <a:ahLst/>
            <a:cxnLst/>
            <a:rect r="r" b="b" t="t" l="l"/>
            <a:pathLst>
              <a:path h="6189137" w="13854614">
                <a:moveTo>
                  <a:pt x="13854615" y="0"/>
                </a:moveTo>
                <a:lnTo>
                  <a:pt x="0" y="0"/>
                </a:lnTo>
                <a:lnTo>
                  <a:pt x="0" y="6189138"/>
                </a:lnTo>
                <a:lnTo>
                  <a:pt x="13854615" y="6189138"/>
                </a:lnTo>
                <a:lnTo>
                  <a:pt x="13854615" y="0"/>
                </a:lnTo>
                <a:close/>
              </a:path>
            </a:pathLst>
          </a:custGeom>
          <a:blipFill>
            <a:blip r:embed="rId2"/>
            <a:stretch>
              <a:fillRect l="-4980" t="0" r="-498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082227"/>
            <a:ext cx="8225131" cy="5519855"/>
          </a:xfrm>
          <a:custGeom>
            <a:avLst/>
            <a:gdLst/>
            <a:ahLst/>
            <a:cxnLst/>
            <a:rect r="r" b="b" t="t" l="l"/>
            <a:pathLst>
              <a:path h="5519855" w="8225131">
                <a:moveTo>
                  <a:pt x="0" y="0"/>
                </a:moveTo>
                <a:lnTo>
                  <a:pt x="8225131" y="0"/>
                </a:lnTo>
                <a:lnTo>
                  <a:pt x="8225131" y="5519855"/>
                </a:lnTo>
                <a:lnTo>
                  <a:pt x="0" y="55198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04816" y="4082227"/>
            <a:ext cx="8225131" cy="5519855"/>
          </a:xfrm>
          <a:custGeom>
            <a:avLst/>
            <a:gdLst/>
            <a:ahLst/>
            <a:cxnLst/>
            <a:rect r="r" b="b" t="t" l="l"/>
            <a:pathLst>
              <a:path h="5519855" w="8225131">
                <a:moveTo>
                  <a:pt x="0" y="0"/>
                </a:moveTo>
                <a:lnTo>
                  <a:pt x="8225131" y="0"/>
                </a:lnTo>
                <a:lnTo>
                  <a:pt x="8225131" y="5519855"/>
                </a:lnTo>
                <a:lnTo>
                  <a:pt x="0" y="5519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353885"/>
            <a:ext cx="9208889" cy="1156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9"/>
              </a:lnSpc>
            </a:pPr>
            <a:r>
              <a:rPr lang="en-US" sz="8499">
                <a:solidFill>
                  <a:srgbClr val="6C8440"/>
                </a:solidFill>
                <a:latin typeface="TAN Pearl"/>
              </a:rPr>
              <a:t>RESULTADOS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6638" y="3399831"/>
            <a:ext cx="1382792" cy="43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AE861B"/>
                </a:solidFill>
                <a:latin typeface="Cormorant Garamond Bold"/>
              </a:rPr>
              <a:t>AÑO 2024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8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4192516">
            <a:off x="10004026" y="728502"/>
            <a:ext cx="13854614" cy="6189137"/>
          </a:xfrm>
          <a:custGeom>
            <a:avLst/>
            <a:gdLst/>
            <a:ahLst/>
            <a:cxnLst/>
            <a:rect r="r" b="b" t="t" l="l"/>
            <a:pathLst>
              <a:path h="6189137" w="13854614">
                <a:moveTo>
                  <a:pt x="13854615" y="0"/>
                </a:moveTo>
                <a:lnTo>
                  <a:pt x="0" y="0"/>
                </a:lnTo>
                <a:lnTo>
                  <a:pt x="0" y="6189138"/>
                </a:lnTo>
                <a:lnTo>
                  <a:pt x="13854615" y="6189138"/>
                </a:lnTo>
                <a:lnTo>
                  <a:pt x="13854615" y="0"/>
                </a:lnTo>
                <a:close/>
              </a:path>
            </a:pathLst>
          </a:custGeom>
          <a:blipFill>
            <a:blip r:embed="rId2"/>
            <a:stretch>
              <a:fillRect l="-4980" t="0" r="-498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353885"/>
            <a:ext cx="9208889" cy="1156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9"/>
              </a:lnSpc>
            </a:pPr>
            <a:r>
              <a:rPr lang="en-US" sz="8499">
                <a:solidFill>
                  <a:srgbClr val="6C8440"/>
                </a:solidFill>
                <a:latin typeface="TAN Pearl"/>
              </a:rPr>
              <a:t>RESULTADOS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5465" y="6153364"/>
            <a:ext cx="1382792" cy="43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AE861B"/>
                </a:solidFill>
                <a:latin typeface="Cormorant Garamond Bold"/>
              </a:rPr>
              <a:t>AÑO 2024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736116" y="2891712"/>
            <a:ext cx="10445165" cy="7009712"/>
          </a:xfrm>
          <a:custGeom>
            <a:avLst/>
            <a:gdLst/>
            <a:ahLst/>
            <a:cxnLst/>
            <a:rect r="r" b="b" t="t" l="l"/>
            <a:pathLst>
              <a:path h="7009712" w="10445165">
                <a:moveTo>
                  <a:pt x="0" y="0"/>
                </a:moveTo>
                <a:lnTo>
                  <a:pt x="10445165" y="0"/>
                </a:lnTo>
                <a:lnTo>
                  <a:pt x="10445165" y="7009712"/>
                </a:lnTo>
                <a:lnTo>
                  <a:pt x="0" y="700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8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4192516">
            <a:off x="10004026" y="728502"/>
            <a:ext cx="13854614" cy="6189137"/>
          </a:xfrm>
          <a:custGeom>
            <a:avLst/>
            <a:gdLst/>
            <a:ahLst/>
            <a:cxnLst/>
            <a:rect r="r" b="b" t="t" l="l"/>
            <a:pathLst>
              <a:path h="6189137" w="13854614">
                <a:moveTo>
                  <a:pt x="13854615" y="0"/>
                </a:moveTo>
                <a:lnTo>
                  <a:pt x="0" y="0"/>
                </a:lnTo>
                <a:lnTo>
                  <a:pt x="0" y="6189138"/>
                </a:lnTo>
                <a:lnTo>
                  <a:pt x="13854615" y="6189138"/>
                </a:lnTo>
                <a:lnTo>
                  <a:pt x="13854615" y="0"/>
                </a:lnTo>
                <a:close/>
              </a:path>
            </a:pathLst>
          </a:custGeom>
          <a:blipFill>
            <a:blip r:embed="rId2"/>
            <a:stretch>
              <a:fillRect l="-4980" t="0" r="-498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06807" y="3236696"/>
            <a:ext cx="1418511" cy="43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AE861B"/>
                </a:solidFill>
                <a:latin typeface="Cormorant Garamond Bold"/>
              </a:rPr>
              <a:t>AÑO 2008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84666" y="4397771"/>
            <a:ext cx="1718667" cy="43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AE861B"/>
                </a:solidFill>
                <a:latin typeface="Cormorant Garamond Bold"/>
              </a:rPr>
              <a:t>AÑO 2014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54064" y="5879541"/>
            <a:ext cx="1718667" cy="43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AE861B"/>
                </a:solidFill>
                <a:latin typeface="Cormorant Garamond Bold"/>
              </a:rPr>
              <a:t>AÑO 2024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47725"/>
            <a:ext cx="9496248" cy="191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6C8440"/>
                </a:solidFill>
                <a:latin typeface="TAN Pearl"/>
              </a:rPr>
              <a:t>COMPARATIVA</a:t>
            </a:r>
          </a:p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6C8440"/>
                </a:solidFill>
                <a:latin typeface="TAN Pearl"/>
              </a:rPr>
              <a:t>POLÍTICA- RELIGIÓN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83309" y="4038309"/>
            <a:ext cx="4993515" cy="3351130"/>
          </a:xfrm>
          <a:custGeom>
            <a:avLst/>
            <a:gdLst/>
            <a:ahLst/>
            <a:cxnLst/>
            <a:rect r="r" b="b" t="t" l="l"/>
            <a:pathLst>
              <a:path h="3351130" w="4993515">
                <a:moveTo>
                  <a:pt x="0" y="0"/>
                </a:moveTo>
                <a:lnTo>
                  <a:pt x="4993515" y="0"/>
                </a:lnTo>
                <a:lnTo>
                  <a:pt x="4993515" y="3351130"/>
                </a:lnTo>
                <a:lnTo>
                  <a:pt x="0" y="3351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22533" y="5340527"/>
            <a:ext cx="5119725" cy="3435828"/>
          </a:xfrm>
          <a:custGeom>
            <a:avLst/>
            <a:gdLst/>
            <a:ahLst/>
            <a:cxnLst/>
            <a:rect r="r" b="b" t="t" l="l"/>
            <a:pathLst>
              <a:path h="3435828" w="5119725">
                <a:moveTo>
                  <a:pt x="0" y="0"/>
                </a:moveTo>
                <a:lnTo>
                  <a:pt x="5119725" y="0"/>
                </a:lnTo>
                <a:lnTo>
                  <a:pt x="5119725" y="3435829"/>
                </a:lnTo>
                <a:lnTo>
                  <a:pt x="0" y="34358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85208" y="6507031"/>
            <a:ext cx="4920469" cy="3302108"/>
          </a:xfrm>
          <a:custGeom>
            <a:avLst/>
            <a:gdLst/>
            <a:ahLst/>
            <a:cxnLst/>
            <a:rect r="r" b="b" t="t" l="l"/>
            <a:pathLst>
              <a:path h="3302108" w="4920469">
                <a:moveTo>
                  <a:pt x="0" y="0"/>
                </a:moveTo>
                <a:lnTo>
                  <a:pt x="4920468" y="0"/>
                </a:lnTo>
                <a:lnTo>
                  <a:pt x="4920468" y="3302109"/>
                </a:lnTo>
                <a:lnTo>
                  <a:pt x="0" y="33021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8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4192516">
            <a:off x="10004026" y="728502"/>
            <a:ext cx="13854614" cy="6189137"/>
          </a:xfrm>
          <a:custGeom>
            <a:avLst/>
            <a:gdLst/>
            <a:ahLst/>
            <a:cxnLst/>
            <a:rect r="r" b="b" t="t" l="l"/>
            <a:pathLst>
              <a:path h="6189137" w="13854614">
                <a:moveTo>
                  <a:pt x="13854615" y="0"/>
                </a:moveTo>
                <a:lnTo>
                  <a:pt x="0" y="0"/>
                </a:lnTo>
                <a:lnTo>
                  <a:pt x="0" y="6189138"/>
                </a:lnTo>
                <a:lnTo>
                  <a:pt x="13854615" y="6189138"/>
                </a:lnTo>
                <a:lnTo>
                  <a:pt x="13854615" y="0"/>
                </a:lnTo>
                <a:close/>
              </a:path>
            </a:pathLst>
          </a:custGeom>
          <a:blipFill>
            <a:blip r:embed="rId2"/>
            <a:stretch>
              <a:fillRect l="-4980" t="0" r="-498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06807" y="3236696"/>
            <a:ext cx="1418511" cy="43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AE861B"/>
                </a:solidFill>
                <a:latin typeface="Cormorant Garamond Bold"/>
              </a:rPr>
              <a:t>AÑO 2008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84666" y="4397771"/>
            <a:ext cx="1718667" cy="43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AE861B"/>
                </a:solidFill>
                <a:latin typeface="Cormorant Garamond Bold"/>
              </a:rPr>
              <a:t>AÑO 2014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54064" y="5879541"/>
            <a:ext cx="1718667" cy="43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AE861B"/>
                </a:solidFill>
                <a:latin typeface="Cormorant Garamond Bold"/>
              </a:rPr>
              <a:t>AÑO 2024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47725"/>
            <a:ext cx="9496248" cy="191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6C8440"/>
                </a:solidFill>
                <a:latin typeface="TAN Pearl"/>
              </a:rPr>
              <a:t>COMPARATIVA</a:t>
            </a:r>
          </a:p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6C8440"/>
                </a:solidFill>
                <a:latin typeface="TAN Pearl"/>
              </a:rPr>
              <a:t>ESTATUS</a:t>
            </a:r>
            <a:r>
              <a:rPr lang="en-US" sz="4500">
                <a:solidFill>
                  <a:srgbClr val="6C8440"/>
                </a:solidFill>
                <a:latin typeface="TAN Pearl"/>
              </a:rPr>
              <a:t>- RELIGIÓN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98305" y="4199354"/>
            <a:ext cx="5178519" cy="3475285"/>
          </a:xfrm>
          <a:custGeom>
            <a:avLst/>
            <a:gdLst/>
            <a:ahLst/>
            <a:cxnLst/>
            <a:rect r="r" b="b" t="t" l="l"/>
            <a:pathLst>
              <a:path h="3475285" w="5178519">
                <a:moveTo>
                  <a:pt x="0" y="0"/>
                </a:moveTo>
                <a:lnTo>
                  <a:pt x="5178519" y="0"/>
                </a:lnTo>
                <a:lnTo>
                  <a:pt x="5178519" y="3475285"/>
                </a:lnTo>
                <a:lnTo>
                  <a:pt x="0" y="3475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98987" y="5363534"/>
            <a:ext cx="5119725" cy="3435828"/>
          </a:xfrm>
          <a:custGeom>
            <a:avLst/>
            <a:gdLst/>
            <a:ahLst/>
            <a:cxnLst/>
            <a:rect r="r" b="b" t="t" l="l"/>
            <a:pathLst>
              <a:path h="3435828" w="5119725">
                <a:moveTo>
                  <a:pt x="0" y="0"/>
                </a:moveTo>
                <a:lnTo>
                  <a:pt x="5119725" y="0"/>
                </a:lnTo>
                <a:lnTo>
                  <a:pt x="5119725" y="3435828"/>
                </a:lnTo>
                <a:lnTo>
                  <a:pt x="0" y="34358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66175" y="6617407"/>
            <a:ext cx="4893125" cy="3283758"/>
          </a:xfrm>
          <a:custGeom>
            <a:avLst/>
            <a:gdLst/>
            <a:ahLst/>
            <a:cxnLst/>
            <a:rect r="r" b="b" t="t" l="l"/>
            <a:pathLst>
              <a:path h="3283758" w="4893125">
                <a:moveTo>
                  <a:pt x="0" y="0"/>
                </a:moveTo>
                <a:lnTo>
                  <a:pt x="4893125" y="0"/>
                </a:lnTo>
                <a:lnTo>
                  <a:pt x="4893125" y="3283758"/>
                </a:lnTo>
                <a:lnTo>
                  <a:pt x="0" y="32837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8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4192516">
            <a:off x="10004026" y="728502"/>
            <a:ext cx="13854614" cy="6189137"/>
          </a:xfrm>
          <a:custGeom>
            <a:avLst/>
            <a:gdLst/>
            <a:ahLst/>
            <a:cxnLst/>
            <a:rect r="r" b="b" t="t" l="l"/>
            <a:pathLst>
              <a:path h="6189137" w="13854614">
                <a:moveTo>
                  <a:pt x="13854615" y="0"/>
                </a:moveTo>
                <a:lnTo>
                  <a:pt x="0" y="0"/>
                </a:lnTo>
                <a:lnTo>
                  <a:pt x="0" y="6189138"/>
                </a:lnTo>
                <a:lnTo>
                  <a:pt x="13854615" y="6189138"/>
                </a:lnTo>
                <a:lnTo>
                  <a:pt x="13854615" y="0"/>
                </a:lnTo>
                <a:close/>
              </a:path>
            </a:pathLst>
          </a:custGeom>
          <a:blipFill>
            <a:blip r:embed="rId2"/>
            <a:stretch>
              <a:fillRect l="-4980" t="0" r="-498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498884"/>
            <a:ext cx="5093148" cy="3417993"/>
          </a:xfrm>
          <a:custGeom>
            <a:avLst/>
            <a:gdLst/>
            <a:ahLst/>
            <a:cxnLst/>
            <a:rect r="r" b="b" t="t" l="l"/>
            <a:pathLst>
              <a:path h="3417993" w="5093148">
                <a:moveTo>
                  <a:pt x="0" y="0"/>
                </a:moveTo>
                <a:lnTo>
                  <a:pt x="5093148" y="0"/>
                </a:lnTo>
                <a:lnTo>
                  <a:pt x="5093148" y="3417993"/>
                </a:lnTo>
                <a:lnTo>
                  <a:pt x="0" y="34179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97426" y="5143500"/>
            <a:ext cx="5093148" cy="3417993"/>
          </a:xfrm>
          <a:custGeom>
            <a:avLst/>
            <a:gdLst/>
            <a:ahLst/>
            <a:cxnLst/>
            <a:rect r="r" b="b" t="t" l="l"/>
            <a:pathLst>
              <a:path h="3417993" w="5093148">
                <a:moveTo>
                  <a:pt x="0" y="0"/>
                </a:moveTo>
                <a:lnTo>
                  <a:pt x="5093148" y="0"/>
                </a:lnTo>
                <a:lnTo>
                  <a:pt x="5093148" y="3417993"/>
                </a:lnTo>
                <a:lnTo>
                  <a:pt x="0" y="34179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66824" y="6579663"/>
            <a:ext cx="5093148" cy="3417993"/>
          </a:xfrm>
          <a:custGeom>
            <a:avLst/>
            <a:gdLst/>
            <a:ahLst/>
            <a:cxnLst/>
            <a:rect r="r" b="b" t="t" l="l"/>
            <a:pathLst>
              <a:path h="3417993" w="5093148">
                <a:moveTo>
                  <a:pt x="0" y="0"/>
                </a:moveTo>
                <a:lnTo>
                  <a:pt x="5093148" y="0"/>
                </a:lnTo>
                <a:lnTo>
                  <a:pt x="5093148" y="3417993"/>
                </a:lnTo>
                <a:lnTo>
                  <a:pt x="0" y="34179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66019" y="2684542"/>
            <a:ext cx="1418511" cy="43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AE861B"/>
                </a:solidFill>
                <a:latin typeface="Cormorant Garamond Bold"/>
              </a:rPr>
              <a:t>AÑO 2008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84666" y="4397771"/>
            <a:ext cx="1718667" cy="43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AE861B"/>
                </a:solidFill>
                <a:latin typeface="Cormorant Garamond Bold"/>
              </a:rPr>
              <a:t>AÑO 2014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54064" y="5879541"/>
            <a:ext cx="1718667" cy="43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AE861B"/>
                </a:solidFill>
                <a:latin typeface="Cormorant Garamond Bold"/>
              </a:rPr>
              <a:t>AÑO 2024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15687"/>
            <a:ext cx="9496248" cy="201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6C8440"/>
                </a:solidFill>
                <a:latin typeface="TAN Pearl"/>
              </a:rPr>
              <a:t>COMPARATIVA</a:t>
            </a:r>
          </a:p>
          <a:p>
            <a:pPr algn="l">
              <a:lnSpc>
                <a:spcPts val="7140"/>
              </a:lnSpc>
              <a:spcBef>
                <a:spcPct val="0"/>
              </a:spcBef>
            </a:pPr>
            <a:r>
              <a:rPr lang="en-US" sz="5100">
                <a:solidFill>
                  <a:srgbClr val="6C8440"/>
                </a:solidFill>
                <a:latin typeface="TAN Pearl"/>
              </a:rPr>
              <a:t>REGRESIONES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BF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86748" y="7270476"/>
            <a:ext cx="10972552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199"/>
              </a:lnSpc>
            </a:pPr>
            <a:r>
              <a:rPr lang="en-US" sz="8499">
                <a:solidFill>
                  <a:srgbClr val="B67E46"/>
                </a:solidFill>
                <a:latin typeface="TAN Pearl"/>
              </a:rPr>
              <a:t>CONCLUSIONES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400000">
            <a:off x="-3460263" y="2661092"/>
            <a:ext cx="10752881" cy="4650621"/>
          </a:xfrm>
          <a:custGeom>
            <a:avLst/>
            <a:gdLst/>
            <a:ahLst/>
            <a:cxnLst/>
            <a:rect r="r" b="b" t="t" l="l"/>
            <a:pathLst>
              <a:path h="4650621" w="10752881">
                <a:moveTo>
                  <a:pt x="0" y="0"/>
                </a:moveTo>
                <a:lnTo>
                  <a:pt x="10752881" y="0"/>
                </a:lnTo>
                <a:lnTo>
                  <a:pt x="10752881" y="4650622"/>
                </a:lnTo>
                <a:lnTo>
                  <a:pt x="0" y="4650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86748" y="1458959"/>
            <a:ext cx="10972552" cy="5641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B67E46"/>
                </a:solidFill>
                <a:latin typeface="Cormorant Garamond Bold"/>
              </a:rPr>
              <a:t>Es la variable política la más fuerte y consistente en la influencia sobre la religiosidad en todos los años estudiados. Observando una relación positiva que sugiere que las creencias políticas tienen una fuerte correlación con la religiosidad.</a:t>
            </a:r>
          </a:p>
          <a:p>
            <a:pPr algn="just">
              <a:lnSpc>
                <a:spcPts val="4060"/>
              </a:lnSpc>
              <a:spcBef>
                <a:spcPct val="0"/>
              </a:spcBef>
            </a:pPr>
          </a:p>
          <a:p>
            <a:pPr algn="just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B67E46"/>
                </a:solidFill>
                <a:latin typeface="Cormorant Garamond Bold"/>
              </a:rPr>
              <a:t>La influencia del estatus en la religión ha pasado de ser insignificante en 2008 y 2014 a moderadamente significativa y positiva en 2024.</a:t>
            </a:r>
          </a:p>
          <a:p>
            <a:pPr algn="just">
              <a:lnSpc>
                <a:spcPts val="4060"/>
              </a:lnSpc>
              <a:spcBef>
                <a:spcPct val="0"/>
              </a:spcBef>
            </a:pPr>
          </a:p>
          <a:p>
            <a:pPr algn="just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B67E46"/>
                </a:solidFill>
                <a:latin typeface="Cormorant Garamond Bold"/>
              </a:rPr>
              <a:t>Se observa también una influencia negativa y creciente, indicando que a mayor nivel educativo, menor es la religiosidad, especialmente en 2024.</a:t>
            </a:r>
          </a:p>
          <a:p>
            <a:pPr algn="just">
              <a:lnSpc>
                <a:spcPts val="40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3E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58971" y="-851616"/>
            <a:ext cx="7329029" cy="11990232"/>
          </a:xfrm>
          <a:custGeom>
            <a:avLst/>
            <a:gdLst/>
            <a:ahLst/>
            <a:cxnLst/>
            <a:rect r="r" b="b" t="t" l="l"/>
            <a:pathLst>
              <a:path h="11990232" w="7329029">
                <a:moveTo>
                  <a:pt x="0" y="0"/>
                </a:moveTo>
                <a:lnTo>
                  <a:pt x="7329029" y="0"/>
                </a:lnTo>
                <a:lnTo>
                  <a:pt x="7329029" y="11990232"/>
                </a:lnTo>
                <a:lnTo>
                  <a:pt x="0" y="11990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330027"/>
            <a:ext cx="6854052" cy="4110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301" indent="-334650" lvl="1">
              <a:lnSpc>
                <a:spcPts val="4650"/>
              </a:lnSpc>
              <a:buFont typeface="Arial"/>
              <a:buChar char="•"/>
            </a:pPr>
            <a:r>
              <a:rPr lang="en-US" sz="3100">
                <a:solidFill>
                  <a:srgbClr val="4F9BAF"/>
                </a:solidFill>
                <a:latin typeface="Cormorant Garamond Bold"/>
              </a:rPr>
              <a:t>Introducción</a:t>
            </a:r>
          </a:p>
          <a:p>
            <a:pPr algn="l" marL="669301" indent="-334650" lvl="1">
              <a:lnSpc>
                <a:spcPts val="4650"/>
              </a:lnSpc>
              <a:buFont typeface="Arial"/>
              <a:buChar char="•"/>
            </a:pPr>
            <a:r>
              <a:rPr lang="en-US" sz="3100">
                <a:solidFill>
                  <a:srgbClr val="4F9BAF"/>
                </a:solidFill>
                <a:latin typeface="Cormorant Garamond Bold"/>
              </a:rPr>
              <a:t>Objetivos</a:t>
            </a:r>
          </a:p>
          <a:p>
            <a:pPr algn="l" marL="669301" indent="-334650" lvl="1">
              <a:lnSpc>
                <a:spcPts val="4650"/>
              </a:lnSpc>
              <a:buFont typeface="Arial"/>
              <a:buChar char="•"/>
            </a:pPr>
            <a:r>
              <a:rPr lang="en-US" sz="3100">
                <a:solidFill>
                  <a:srgbClr val="4F9BAF"/>
                </a:solidFill>
                <a:latin typeface="Cormorant Garamond Bold"/>
              </a:rPr>
              <a:t>Hipótesis</a:t>
            </a:r>
          </a:p>
          <a:p>
            <a:pPr algn="l" marL="669301" indent="-334650" lvl="1">
              <a:lnSpc>
                <a:spcPts val="4650"/>
              </a:lnSpc>
              <a:buFont typeface="Arial"/>
              <a:buChar char="•"/>
            </a:pPr>
            <a:r>
              <a:rPr lang="en-US" sz="3100">
                <a:solidFill>
                  <a:srgbClr val="4F9BAF"/>
                </a:solidFill>
                <a:latin typeface="Cormorant Garamond Bold"/>
              </a:rPr>
              <a:t>Datos</a:t>
            </a:r>
          </a:p>
          <a:p>
            <a:pPr algn="l" marL="669301" indent="-334650" lvl="1">
              <a:lnSpc>
                <a:spcPts val="4650"/>
              </a:lnSpc>
              <a:buFont typeface="Arial"/>
              <a:buChar char="•"/>
            </a:pPr>
            <a:r>
              <a:rPr lang="en-US" sz="3100">
                <a:solidFill>
                  <a:srgbClr val="4F9BAF"/>
                </a:solidFill>
                <a:latin typeface="Cormorant Garamond Bold"/>
              </a:rPr>
              <a:t>Método de análisis</a:t>
            </a:r>
          </a:p>
          <a:p>
            <a:pPr algn="l" marL="669301" indent="-334650" lvl="1">
              <a:lnSpc>
                <a:spcPts val="4650"/>
              </a:lnSpc>
              <a:buFont typeface="Arial"/>
              <a:buChar char="•"/>
            </a:pPr>
            <a:r>
              <a:rPr lang="en-US" sz="3100">
                <a:solidFill>
                  <a:srgbClr val="4F9BAF"/>
                </a:solidFill>
                <a:latin typeface="Cormorant Garamond Bold"/>
              </a:rPr>
              <a:t>Resultados </a:t>
            </a:r>
          </a:p>
          <a:p>
            <a:pPr algn="l" marL="669301" indent="-334650" lvl="1">
              <a:lnSpc>
                <a:spcPts val="4650"/>
              </a:lnSpc>
              <a:buFont typeface="Arial"/>
              <a:buChar char="•"/>
            </a:pPr>
            <a:r>
              <a:rPr lang="en-US" sz="3100">
                <a:solidFill>
                  <a:srgbClr val="4F9BAF"/>
                </a:solidFill>
                <a:latin typeface="Cormorant Garamond Bold"/>
              </a:rPr>
              <a:t>Conclusiones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31763"/>
            <a:ext cx="9544796" cy="1877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914"/>
              </a:lnSpc>
            </a:pPr>
            <a:r>
              <a:rPr lang="en-US" sz="9499">
                <a:solidFill>
                  <a:srgbClr val="509BAF"/>
                </a:solidFill>
                <a:latin typeface="TAN Pearl"/>
              </a:rPr>
              <a:t>ÍNDICE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BD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-4689464" y="2907008"/>
            <a:ext cx="10244962" cy="4430946"/>
          </a:xfrm>
          <a:custGeom>
            <a:avLst/>
            <a:gdLst/>
            <a:ahLst/>
            <a:cxnLst/>
            <a:rect r="r" b="b" t="t" l="l"/>
            <a:pathLst>
              <a:path h="4430946" w="10244962">
                <a:moveTo>
                  <a:pt x="10244962" y="0"/>
                </a:moveTo>
                <a:lnTo>
                  <a:pt x="0" y="0"/>
                </a:lnTo>
                <a:lnTo>
                  <a:pt x="0" y="4430946"/>
                </a:lnTo>
                <a:lnTo>
                  <a:pt x="10244962" y="4430946"/>
                </a:lnTo>
                <a:lnTo>
                  <a:pt x="1024496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10516" y="4893956"/>
            <a:ext cx="5427194" cy="4114800"/>
          </a:xfrm>
          <a:custGeom>
            <a:avLst/>
            <a:gdLst/>
            <a:ahLst/>
            <a:cxnLst/>
            <a:rect r="r" b="b" t="t" l="l"/>
            <a:pathLst>
              <a:path h="4114800" w="5427194">
                <a:moveTo>
                  <a:pt x="0" y="0"/>
                </a:moveTo>
                <a:lnTo>
                  <a:pt x="5427194" y="0"/>
                </a:lnTo>
                <a:lnTo>
                  <a:pt x="54271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67605" y="1162050"/>
            <a:ext cx="12005083" cy="116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84"/>
              </a:lnSpc>
            </a:pPr>
            <a:r>
              <a:rPr lang="en-US" sz="8600">
                <a:solidFill>
                  <a:srgbClr val="947252"/>
                </a:solidFill>
                <a:latin typeface="TAN Pearl"/>
              </a:rPr>
              <a:t>INTRODUCCIÓN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00932" y="3381149"/>
            <a:ext cx="14190935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947252"/>
                </a:solidFill>
                <a:latin typeface="Cormorant Garamond Bold Italics"/>
              </a:rPr>
              <a:t>En España se ha producido un cambio social y religioso muy significativo en las últimas décadas.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4836806"/>
            <a:ext cx="8586969" cy="3583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947252"/>
                </a:solidFill>
                <a:latin typeface="Cormorant Garamond Bold"/>
              </a:rPr>
              <a:t>La historia religiosa de nuestro país ha atravesado diversos cambios desde el final del franquismo y la transición hacia la democracia. En épocas anteriores, la Iglesia Católica ejercía una influencia significativa en la sociedad. Sin embargo, tras la muerte de Franco en 1975, comenzó a gestarse un cambio gradual en la percepción y la práctica religiosa de las personas.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BD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11865833" y="2933035"/>
            <a:ext cx="12132739" cy="4430946"/>
          </a:xfrm>
          <a:custGeom>
            <a:avLst/>
            <a:gdLst/>
            <a:ahLst/>
            <a:cxnLst/>
            <a:rect r="r" b="b" t="t" l="l"/>
            <a:pathLst>
              <a:path h="4430946" w="12132739">
                <a:moveTo>
                  <a:pt x="12132739" y="0"/>
                </a:moveTo>
                <a:lnTo>
                  <a:pt x="0" y="0"/>
                </a:lnTo>
                <a:lnTo>
                  <a:pt x="0" y="4430946"/>
                </a:lnTo>
                <a:lnTo>
                  <a:pt x="12132739" y="4430946"/>
                </a:lnTo>
                <a:lnTo>
                  <a:pt x="12132739" y="0"/>
                </a:lnTo>
                <a:close/>
              </a:path>
            </a:pathLst>
          </a:custGeom>
          <a:blipFill>
            <a:blip r:embed="rId2"/>
            <a:stretch>
              <a:fillRect l="0" t="-9213" r="0" b="-92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90192" y="4308092"/>
            <a:ext cx="5545607" cy="1683726"/>
          </a:xfrm>
          <a:custGeom>
            <a:avLst/>
            <a:gdLst/>
            <a:ahLst/>
            <a:cxnLst/>
            <a:rect r="r" b="b" t="t" l="l"/>
            <a:pathLst>
              <a:path h="1683726" w="5545607">
                <a:moveTo>
                  <a:pt x="0" y="0"/>
                </a:moveTo>
                <a:lnTo>
                  <a:pt x="5545606" y="0"/>
                </a:lnTo>
                <a:lnTo>
                  <a:pt x="5545606" y="1683726"/>
                </a:lnTo>
                <a:lnTo>
                  <a:pt x="0" y="168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41196" y="1162050"/>
            <a:ext cx="12005083" cy="116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84"/>
              </a:lnSpc>
            </a:pPr>
            <a:r>
              <a:rPr lang="en-US" sz="8600">
                <a:solidFill>
                  <a:srgbClr val="947252"/>
                </a:solidFill>
                <a:latin typeface="TAN Pearl"/>
              </a:rPr>
              <a:t>INTRODUCCIÓN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33051" y="2907829"/>
            <a:ext cx="4621898" cy="43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947252"/>
                </a:solidFill>
                <a:latin typeface="Cormorant Garamond Bold"/>
              </a:rPr>
              <a:t>¿EL ORIGEN DE ESTE CAMBIO?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92981" y="4868041"/>
            <a:ext cx="4852663" cy="43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u="sng">
                <a:solidFill>
                  <a:srgbClr val="947252"/>
                </a:solidFill>
                <a:latin typeface="Cormorant Garamond Bold"/>
              </a:rPr>
              <a:t>FACTORES SOCIOCULTURALES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2670" y="6427635"/>
            <a:ext cx="2838342" cy="43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947252"/>
                </a:solidFill>
                <a:latin typeface="Cormorant Garamond Bold"/>
              </a:rPr>
              <a:t>SECULARIZACIÓN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27175" y="8599968"/>
            <a:ext cx="5604056" cy="43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947252"/>
                </a:solidFill>
                <a:latin typeface="Cormorant Garamond Bold"/>
              </a:rPr>
              <a:t>EXPOSICIÓN DE OTRAS RELIGIONES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55993" y="6818793"/>
            <a:ext cx="3776013" cy="43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947252"/>
                </a:solidFill>
                <a:latin typeface="Cormorant Garamond Bold"/>
              </a:rPr>
              <a:t>EDUCACIÓN MÁS LAICA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54587" y="6427635"/>
            <a:ext cx="5833413" cy="895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947252"/>
                </a:solidFill>
                <a:latin typeface="Cormorant Garamond Bold"/>
              </a:rPr>
              <a:t>MODERNIZACIÓN Y GLOBALIZACIÓN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08014" y="8449534"/>
            <a:ext cx="8224188" cy="43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947252"/>
                </a:solidFill>
                <a:latin typeface="Cormorant Garamond Bold"/>
              </a:rPr>
              <a:t>MENOR INFLUENCIA DE INSTITUCIONES RELIGIOSAS</a:t>
            </a:r>
          </a:p>
        </p:txBody>
      </p:sp>
      <p:sp>
        <p:nvSpPr>
          <p:cNvPr name="AutoShape 12" id="12"/>
          <p:cNvSpPr/>
          <p:nvPr/>
        </p:nvSpPr>
        <p:spPr>
          <a:xfrm flipH="true">
            <a:off x="3929291" y="5149955"/>
            <a:ext cx="2460901" cy="1256227"/>
          </a:xfrm>
          <a:prstGeom prst="line">
            <a:avLst/>
          </a:prstGeom>
          <a:ln cap="flat" w="38100">
            <a:solidFill>
              <a:srgbClr val="94725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H="true">
            <a:off x="4429202" y="5149955"/>
            <a:ext cx="1960989" cy="3497638"/>
          </a:xfrm>
          <a:prstGeom prst="line">
            <a:avLst/>
          </a:prstGeom>
          <a:ln cap="flat" w="38100">
            <a:solidFill>
              <a:srgbClr val="94725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H="true">
            <a:off x="9144000" y="5991818"/>
            <a:ext cx="18995" cy="1070179"/>
          </a:xfrm>
          <a:prstGeom prst="line">
            <a:avLst/>
          </a:prstGeom>
          <a:ln cap="flat" w="38100">
            <a:solidFill>
              <a:srgbClr val="94725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>
            <a:off x="11935798" y="5149955"/>
            <a:ext cx="1884310" cy="3347204"/>
          </a:xfrm>
          <a:prstGeom prst="line">
            <a:avLst/>
          </a:prstGeom>
          <a:ln cap="flat" w="38100">
            <a:solidFill>
              <a:srgbClr val="94725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11935798" y="5149955"/>
            <a:ext cx="3435495" cy="1325305"/>
          </a:xfrm>
          <a:prstGeom prst="line">
            <a:avLst/>
          </a:prstGeom>
          <a:ln cap="flat" w="38100">
            <a:solidFill>
              <a:srgbClr val="947252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D9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166624" y="-1609637"/>
            <a:ext cx="12485055" cy="17015407"/>
          </a:xfrm>
          <a:custGeom>
            <a:avLst/>
            <a:gdLst/>
            <a:ahLst/>
            <a:cxnLst/>
            <a:rect r="r" b="b" t="t" l="l"/>
            <a:pathLst>
              <a:path h="17015407" w="12485055">
                <a:moveTo>
                  <a:pt x="0" y="0"/>
                </a:moveTo>
                <a:lnTo>
                  <a:pt x="12485055" y="0"/>
                </a:lnTo>
                <a:lnTo>
                  <a:pt x="12485055" y="17015407"/>
                </a:lnTo>
                <a:lnTo>
                  <a:pt x="0" y="17015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229390" y="4282224"/>
            <a:ext cx="11562621" cy="0"/>
          </a:xfrm>
          <a:prstGeom prst="line">
            <a:avLst/>
          </a:prstGeom>
          <a:ln cap="flat" w="390525">
            <a:solidFill>
              <a:srgbClr val="ECCAC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96624" y="2382271"/>
            <a:ext cx="5231684" cy="523168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D9D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120693" y="3446565"/>
            <a:ext cx="1671318" cy="167131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D9D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244047" y="2382271"/>
            <a:ext cx="3799905" cy="379990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CAC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B6899D"/>
                  </a:solidFill>
                  <a:latin typeface="Cormorant Garamond Bold Italics"/>
                </a:rPr>
                <a:t>Analizar como influye la ideología política de las personas en su religiosidad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853149" y="2382271"/>
            <a:ext cx="3799905" cy="379990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CAC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B6899D"/>
                  </a:solidFill>
                  <a:latin typeface="Cormorant Garamond Bold Italics"/>
                </a:rPr>
                <a:t>Determinar la influencia del estatus de las personas sobre el nivel de religiosidad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 flipH="true" flipV="true">
            <a:off x="5318431" y="6898066"/>
            <a:ext cx="3825569" cy="1630666"/>
          </a:xfrm>
          <a:prstGeom prst="line">
            <a:avLst/>
          </a:prstGeom>
          <a:ln cap="flat" w="390525">
            <a:solidFill>
              <a:srgbClr val="ECCAC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7244047" y="6300470"/>
            <a:ext cx="3799905" cy="379990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CAC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B6899D"/>
                  </a:solidFill>
                  <a:latin typeface="Cormorant Garamond Bold Italics"/>
                </a:rPr>
                <a:t>Evaluar la influencia de variables demográficas y socioeconómicas en el nivel de religiosidad.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 flipH="true">
            <a:off x="11043953" y="8200423"/>
            <a:ext cx="1809197" cy="0"/>
          </a:xfrm>
          <a:prstGeom prst="line">
            <a:avLst/>
          </a:prstGeom>
          <a:ln cap="flat" w="390525">
            <a:solidFill>
              <a:srgbClr val="ECCAC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12853149" y="6300470"/>
            <a:ext cx="3799905" cy="379990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CAC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B6899D"/>
                  </a:solidFill>
                  <a:latin typeface="Cormorant Garamond Bold Italics"/>
                </a:rPr>
                <a:t>Comparar la evolución de la religiosidad a lo largo del tiempo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8796543" y="2610935"/>
            <a:ext cx="694913" cy="694913"/>
          </a:xfrm>
          <a:custGeom>
            <a:avLst/>
            <a:gdLst/>
            <a:ahLst/>
            <a:cxnLst/>
            <a:rect r="r" b="b" t="t" l="l"/>
            <a:pathLst>
              <a:path h="694913" w="694913">
                <a:moveTo>
                  <a:pt x="0" y="0"/>
                </a:moveTo>
                <a:lnTo>
                  <a:pt x="694914" y="0"/>
                </a:lnTo>
                <a:lnTo>
                  <a:pt x="694914" y="694913"/>
                </a:lnTo>
                <a:lnTo>
                  <a:pt x="0" y="694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404699" y="2609043"/>
            <a:ext cx="696805" cy="696805"/>
          </a:xfrm>
          <a:custGeom>
            <a:avLst/>
            <a:gdLst/>
            <a:ahLst/>
            <a:cxnLst/>
            <a:rect r="r" b="b" t="t" l="l"/>
            <a:pathLst>
              <a:path h="696805" w="696805">
                <a:moveTo>
                  <a:pt x="0" y="0"/>
                </a:moveTo>
                <a:lnTo>
                  <a:pt x="696806" y="0"/>
                </a:lnTo>
                <a:lnTo>
                  <a:pt x="696806" y="696805"/>
                </a:lnTo>
                <a:lnTo>
                  <a:pt x="0" y="696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8728146" y="6516411"/>
            <a:ext cx="763311" cy="763311"/>
          </a:xfrm>
          <a:custGeom>
            <a:avLst/>
            <a:gdLst/>
            <a:ahLst/>
            <a:cxnLst/>
            <a:rect r="r" b="b" t="t" l="l"/>
            <a:pathLst>
              <a:path h="763311" w="763311">
                <a:moveTo>
                  <a:pt x="0" y="0"/>
                </a:moveTo>
                <a:lnTo>
                  <a:pt x="763311" y="0"/>
                </a:lnTo>
                <a:lnTo>
                  <a:pt x="763311" y="763311"/>
                </a:lnTo>
                <a:lnTo>
                  <a:pt x="0" y="7633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14404699" y="6516411"/>
            <a:ext cx="749414" cy="749414"/>
          </a:xfrm>
          <a:custGeom>
            <a:avLst/>
            <a:gdLst/>
            <a:ahLst/>
            <a:cxnLst/>
            <a:rect r="r" b="b" t="t" l="l"/>
            <a:pathLst>
              <a:path h="749414" w="749414">
                <a:moveTo>
                  <a:pt x="0" y="0"/>
                </a:moveTo>
                <a:lnTo>
                  <a:pt x="749415" y="0"/>
                </a:lnTo>
                <a:lnTo>
                  <a:pt x="749415" y="749414"/>
                </a:lnTo>
                <a:lnTo>
                  <a:pt x="0" y="7494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8" id="28"/>
          <p:cNvSpPr txBox="true"/>
          <p:nvPr/>
        </p:nvSpPr>
        <p:spPr>
          <a:xfrm rot="0">
            <a:off x="5165428" y="716575"/>
            <a:ext cx="7957143" cy="111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2"/>
              </a:lnSpc>
            </a:pPr>
            <a:r>
              <a:rPr lang="en-US" sz="8183">
                <a:solidFill>
                  <a:srgbClr val="B6899D"/>
                </a:solidFill>
                <a:latin typeface="TAN Pearl"/>
              </a:rPr>
              <a:t>OBJETIVOS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12662" y="3919855"/>
            <a:ext cx="4599608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B6899D"/>
                </a:solidFill>
                <a:latin typeface="Cormorant Garamond Bold Italics"/>
              </a:rPr>
              <a:t>Estudiar el grado de religiosidad dentro de la población Joven (18-30 años ) en España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D9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166624" y="-1609637"/>
            <a:ext cx="12485055" cy="17015407"/>
          </a:xfrm>
          <a:custGeom>
            <a:avLst/>
            <a:gdLst/>
            <a:ahLst/>
            <a:cxnLst/>
            <a:rect r="r" b="b" t="t" l="l"/>
            <a:pathLst>
              <a:path h="17015407" w="12485055">
                <a:moveTo>
                  <a:pt x="0" y="0"/>
                </a:moveTo>
                <a:lnTo>
                  <a:pt x="12485055" y="0"/>
                </a:lnTo>
                <a:lnTo>
                  <a:pt x="12485055" y="17015407"/>
                </a:lnTo>
                <a:lnTo>
                  <a:pt x="0" y="17015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229390" y="4282224"/>
            <a:ext cx="11562621" cy="0"/>
          </a:xfrm>
          <a:prstGeom prst="line">
            <a:avLst/>
          </a:prstGeom>
          <a:ln cap="flat" w="390525">
            <a:solidFill>
              <a:srgbClr val="ECCAC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96624" y="2382271"/>
            <a:ext cx="5231684" cy="523168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D9D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120693" y="3446565"/>
            <a:ext cx="1671318" cy="167131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D9D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244047" y="2382271"/>
            <a:ext cx="3799905" cy="379990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CAC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B6899D"/>
                  </a:solidFill>
                  <a:latin typeface="Cormorant Garamond Bold Italics"/>
                </a:rPr>
                <a:t>Las personas con ideología más conservadora tienen niveles más altos de religiosidad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853149" y="2382271"/>
            <a:ext cx="3799905" cy="379990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CAC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B6899D"/>
                  </a:solidFill>
                  <a:latin typeface="Cormorant Garamond Bold Italics"/>
                </a:rPr>
                <a:t>Las personas con mayor estatus socioeconómico presentan menores niveles de religiosidad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 flipH="true" flipV="true">
            <a:off x="5318431" y="6898066"/>
            <a:ext cx="3825569" cy="1630666"/>
          </a:xfrm>
          <a:prstGeom prst="line">
            <a:avLst/>
          </a:prstGeom>
          <a:ln cap="flat" w="390525">
            <a:solidFill>
              <a:srgbClr val="ECCAC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7244047" y="6300470"/>
            <a:ext cx="3799905" cy="379990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CAC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B6899D"/>
                  </a:solidFill>
                  <a:latin typeface="Cormorant Garamond Bold Italics"/>
                </a:rPr>
                <a:t>Las variables demográficas y socioeconómicas tienen gran influencia en la religiosidad.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 flipH="true">
            <a:off x="11043953" y="8200423"/>
            <a:ext cx="1809197" cy="0"/>
          </a:xfrm>
          <a:prstGeom prst="line">
            <a:avLst/>
          </a:prstGeom>
          <a:ln cap="flat" w="390525">
            <a:solidFill>
              <a:srgbClr val="ECCAC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12853149" y="6300470"/>
            <a:ext cx="3799905" cy="379990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CAC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B6899D"/>
                  </a:solidFill>
                  <a:latin typeface="Cormorant Garamond Bold Italics"/>
                </a:rPr>
                <a:t>La evolución de la religiosidad en los últimos años tiene una tendencia decreciente.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192956" y="3290507"/>
            <a:ext cx="3036435" cy="3415213"/>
          </a:xfrm>
          <a:custGeom>
            <a:avLst/>
            <a:gdLst/>
            <a:ahLst/>
            <a:cxnLst/>
            <a:rect r="r" b="b" t="t" l="l"/>
            <a:pathLst>
              <a:path h="3415213" w="3036435">
                <a:moveTo>
                  <a:pt x="0" y="0"/>
                </a:moveTo>
                <a:lnTo>
                  <a:pt x="3036434" y="0"/>
                </a:lnTo>
                <a:lnTo>
                  <a:pt x="3036434" y="3415213"/>
                </a:lnTo>
                <a:lnTo>
                  <a:pt x="0" y="3415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5165428" y="716575"/>
            <a:ext cx="7957143" cy="111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2"/>
              </a:lnSpc>
            </a:pPr>
            <a:r>
              <a:rPr lang="en-US" sz="8183">
                <a:solidFill>
                  <a:srgbClr val="B6899D"/>
                </a:solidFill>
                <a:latin typeface="TAN Pearl"/>
              </a:rPr>
              <a:t>HIPÓTESIS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8796543" y="2610935"/>
            <a:ext cx="694913" cy="694913"/>
          </a:xfrm>
          <a:custGeom>
            <a:avLst/>
            <a:gdLst/>
            <a:ahLst/>
            <a:cxnLst/>
            <a:rect r="r" b="b" t="t" l="l"/>
            <a:pathLst>
              <a:path h="694913" w="694913">
                <a:moveTo>
                  <a:pt x="0" y="0"/>
                </a:moveTo>
                <a:lnTo>
                  <a:pt x="694914" y="0"/>
                </a:lnTo>
                <a:lnTo>
                  <a:pt x="694914" y="694913"/>
                </a:lnTo>
                <a:lnTo>
                  <a:pt x="0" y="6949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404699" y="2609043"/>
            <a:ext cx="696805" cy="696805"/>
          </a:xfrm>
          <a:custGeom>
            <a:avLst/>
            <a:gdLst/>
            <a:ahLst/>
            <a:cxnLst/>
            <a:rect r="r" b="b" t="t" l="l"/>
            <a:pathLst>
              <a:path h="696805" w="696805">
                <a:moveTo>
                  <a:pt x="0" y="0"/>
                </a:moveTo>
                <a:lnTo>
                  <a:pt x="696806" y="0"/>
                </a:lnTo>
                <a:lnTo>
                  <a:pt x="696806" y="696805"/>
                </a:lnTo>
                <a:lnTo>
                  <a:pt x="0" y="6968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8728146" y="6516411"/>
            <a:ext cx="763311" cy="763311"/>
          </a:xfrm>
          <a:custGeom>
            <a:avLst/>
            <a:gdLst/>
            <a:ahLst/>
            <a:cxnLst/>
            <a:rect r="r" b="b" t="t" l="l"/>
            <a:pathLst>
              <a:path h="763311" w="763311">
                <a:moveTo>
                  <a:pt x="0" y="0"/>
                </a:moveTo>
                <a:lnTo>
                  <a:pt x="763311" y="0"/>
                </a:lnTo>
                <a:lnTo>
                  <a:pt x="763311" y="763311"/>
                </a:lnTo>
                <a:lnTo>
                  <a:pt x="0" y="7633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14404699" y="6516411"/>
            <a:ext cx="749414" cy="749414"/>
          </a:xfrm>
          <a:custGeom>
            <a:avLst/>
            <a:gdLst/>
            <a:ahLst/>
            <a:cxnLst/>
            <a:rect r="r" b="b" t="t" l="l"/>
            <a:pathLst>
              <a:path h="749414" w="749414">
                <a:moveTo>
                  <a:pt x="0" y="0"/>
                </a:moveTo>
                <a:lnTo>
                  <a:pt x="749415" y="0"/>
                </a:lnTo>
                <a:lnTo>
                  <a:pt x="749415" y="749414"/>
                </a:lnTo>
                <a:lnTo>
                  <a:pt x="0" y="7494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D9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133903">
            <a:off x="6411386" y="-1742353"/>
            <a:ext cx="4421038" cy="22440522"/>
          </a:xfrm>
          <a:custGeom>
            <a:avLst/>
            <a:gdLst/>
            <a:ahLst/>
            <a:cxnLst/>
            <a:rect r="r" b="b" t="t" l="l"/>
            <a:pathLst>
              <a:path h="22440522" w="4421038">
                <a:moveTo>
                  <a:pt x="0" y="0"/>
                </a:moveTo>
                <a:lnTo>
                  <a:pt x="4421038" y="0"/>
                </a:lnTo>
                <a:lnTo>
                  <a:pt x="4421038" y="22440522"/>
                </a:lnTo>
                <a:lnTo>
                  <a:pt x="0" y="22440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98" r="-290996" b="-10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66018" y="3086100"/>
            <a:ext cx="5006947" cy="4114800"/>
          </a:xfrm>
          <a:custGeom>
            <a:avLst/>
            <a:gdLst/>
            <a:ahLst/>
            <a:cxnLst/>
            <a:rect r="r" b="b" t="t" l="l"/>
            <a:pathLst>
              <a:path h="4114800" w="5006947">
                <a:moveTo>
                  <a:pt x="0" y="0"/>
                </a:moveTo>
                <a:lnTo>
                  <a:pt x="5006947" y="0"/>
                </a:lnTo>
                <a:lnTo>
                  <a:pt x="50069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96200"/>
            <a:ext cx="9237318" cy="131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29"/>
              </a:lnSpc>
            </a:pPr>
            <a:r>
              <a:rPr lang="en-US" sz="9499">
                <a:solidFill>
                  <a:srgbClr val="4A755C"/>
                </a:solidFill>
                <a:latin typeface="TAN Pearl"/>
              </a:rPr>
              <a:t>DATOS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318544"/>
            <a:ext cx="7235162" cy="258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60"/>
              </a:lnSpc>
            </a:pPr>
            <a:r>
              <a:rPr lang="en-US" sz="2600">
                <a:solidFill>
                  <a:srgbClr val="4A755C"/>
                </a:solidFill>
                <a:latin typeface="Cormorant Garamond Bold"/>
              </a:rPr>
              <a:t>Mediante la base de datos del CIS  </a:t>
            </a:r>
          </a:p>
          <a:p>
            <a:pPr algn="just">
              <a:lnSpc>
                <a:spcPts val="4160"/>
              </a:lnSpc>
            </a:pPr>
            <a:r>
              <a:rPr lang="en-US" sz="2600">
                <a:solidFill>
                  <a:srgbClr val="4A755C"/>
                </a:solidFill>
                <a:latin typeface="Cormorant Garamond Bold"/>
              </a:rPr>
              <a:t>hemos  extraído los siguientes barómetros:</a:t>
            </a:r>
          </a:p>
          <a:p>
            <a:pPr algn="just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4A755C"/>
                </a:solidFill>
                <a:latin typeface="Cormorant Garamond Bold"/>
              </a:rPr>
              <a:t>Barómetro de Abril del 2008</a:t>
            </a:r>
          </a:p>
          <a:p>
            <a:pPr algn="just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4A755C"/>
                </a:solidFill>
                <a:latin typeface="Cormorant Garamond Bold"/>
              </a:rPr>
              <a:t>Barómetro de Abril del 2014</a:t>
            </a:r>
          </a:p>
          <a:p>
            <a:pPr algn="just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4A755C"/>
                </a:solidFill>
                <a:latin typeface="Cormorant Garamond Bold"/>
              </a:rPr>
              <a:t>Barómetro de Abril del 2024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314401"/>
            <a:ext cx="375240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4A755C"/>
                </a:solidFill>
                <a:latin typeface="Cormorant Garamond Bold"/>
              </a:rPr>
              <a:t>Muestra de 18 a 29 años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D9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453131"/>
            <a:ext cx="7653827" cy="363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60"/>
              </a:lnSpc>
            </a:pPr>
            <a:r>
              <a:rPr lang="en-US" sz="2600">
                <a:solidFill>
                  <a:srgbClr val="4A755C"/>
                </a:solidFill>
                <a:latin typeface="Cormorant Garamond Bold"/>
              </a:rPr>
              <a:t>Variables Independientes:</a:t>
            </a:r>
          </a:p>
          <a:p>
            <a:pPr algn="just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4A755C"/>
                </a:solidFill>
                <a:latin typeface="Cormorant Garamond Bold"/>
              </a:rPr>
              <a:t>Edad [1- (18 a 24 años) | 2- (25 a 29 años)]</a:t>
            </a:r>
          </a:p>
          <a:p>
            <a:pPr algn="just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4A755C"/>
                </a:solidFill>
                <a:latin typeface="Cormorant Garamond Bold"/>
              </a:rPr>
              <a:t>Sexo [1-Hombre| 2-Mujer]</a:t>
            </a:r>
          </a:p>
          <a:p>
            <a:pPr algn="just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4A755C"/>
                </a:solidFill>
                <a:latin typeface="Cormorant Garamond Bold"/>
              </a:rPr>
              <a:t>Estudios [ 1-Sin Estudios | 2-Primaria | 3-Secundaria | 4-FP] | 5-Superiores o universitarios]</a:t>
            </a:r>
          </a:p>
          <a:p>
            <a:pPr algn="just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4A755C"/>
                </a:solidFill>
                <a:latin typeface="Cormorant Garamond Bold"/>
              </a:rPr>
              <a:t>Estatus [1-Clase Baja | 2-Clase Media | 3-Clase Alta]</a:t>
            </a:r>
          </a:p>
          <a:p>
            <a:pPr algn="just" marL="561341" indent="-280670" lvl="1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4A755C"/>
                </a:solidFill>
                <a:latin typeface="Cormorant Garamond Bold"/>
              </a:rPr>
              <a:t>Ideología [1-Izquierda | 2-Centro | 3-Derecha]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2377191">
            <a:off x="8126966" y="-106588"/>
            <a:ext cx="10833028" cy="22440522"/>
          </a:xfrm>
          <a:custGeom>
            <a:avLst/>
            <a:gdLst/>
            <a:ahLst/>
            <a:cxnLst/>
            <a:rect r="r" b="b" t="t" l="l"/>
            <a:pathLst>
              <a:path h="22440522" w="10833028">
                <a:moveTo>
                  <a:pt x="0" y="0"/>
                </a:moveTo>
                <a:lnTo>
                  <a:pt x="10833028" y="0"/>
                </a:lnTo>
                <a:lnTo>
                  <a:pt x="10833028" y="22440521"/>
                </a:lnTo>
                <a:lnTo>
                  <a:pt x="0" y="22440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98" r="-59568" b="-109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96200"/>
            <a:ext cx="9237318" cy="131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29"/>
              </a:lnSpc>
            </a:pPr>
            <a:r>
              <a:rPr lang="en-US" sz="9499">
                <a:solidFill>
                  <a:srgbClr val="4A755C"/>
                </a:solidFill>
                <a:latin typeface="TAN Pearl"/>
              </a:rPr>
              <a:t>DATOS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43005" y="2163574"/>
            <a:ext cx="5201989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4A755C"/>
                </a:solidFill>
                <a:latin typeface="Cormorant Garamond Bold"/>
              </a:rPr>
              <a:t>Recodificación de variables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709421"/>
            <a:ext cx="7653827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4A755C"/>
                </a:solidFill>
                <a:latin typeface="Cormorant Garamond Bold"/>
              </a:rPr>
              <a:t>Variable dependiente: </a:t>
            </a:r>
          </a:p>
          <a:p>
            <a:pPr algn="just" marL="561341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4A755C"/>
                </a:solidFill>
                <a:latin typeface="Cormorant Garamond Bold"/>
              </a:rPr>
              <a:t>Religión  [0-No Creyente | 1-Creyente]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F4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583791" y="-1905527"/>
            <a:ext cx="10924029" cy="13676406"/>
          </a:xfrm>
          <a:custGeom>
            <a:avLst/>
            <a:gdLst/>
            <a:ahLst/>
            <a:cxnLst/>
            <a:rect r="r" b="b" t="t" l="l"/>
            <a:pathLst>
              <a:path h="13676406" w="10924029">
                <a:moveTo>
                  <a:pt x="0" y="0"/>
                </a:moveTo>
                <a:lnTo>
                  <a:pt x="10924029" y="0"/>
                </a:lnTo>
                <a:lnTo>
                  <a:pt x="10924029" y="13676405"/>
                </a:lnTo>
                <a:lnTo>
                  <a:pt x="0" y="13676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23817" y="5143500"/>
            <a:ext cx="4229932" cy="3599288"/>
          </a:xfrm>
          <a:custGeom>
            <a:avLst/>
            <a:gdLst/>
            <a:ahLst/>
            <a:cxnLst/>
            <a:rect r="r" b="b" t="t" l="l"/>
            <a:pathLst>
              <a:path h="3599288" w="4229932">
                <a:moveTo>
                  <a:pt x="0" y="0"/>
                </a:moveTo>
                <a:lnTo>
                  <a:pt x="4229933" y="0"/>
                </a:lnTo>
                <a:lnTo>
                  <a:pt x="4229933" y="3599288"/>
                </a:lnTo>
                <a:lnTo>
                  <a:pt x="0" y="3599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75542" y="4300909"/>
            <a:ext cx="9440997" cy="520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2E9A9F"/>
                </a:solidFill>
                <a:latin typeface="Cormorant Garamond Bold"/>
              </a:rPr>
              <a:t>Mediante el lenguaje de programación R</a:t>
            </a:r>
          </a:p>
          <a:p>
            <a:pPr algn="just">
              <a:lnSpc>
                <a:spcPts val="4199"/>
              </a:lnSpc>
            </a:pPr>
          </a:p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2E9A9F"/>
                </a:solidFill>
                <a:latin typeface="Cormorant Garamond Bold"/>
              </a:rPr>
              <a:t>Medio de transformación de datos:</a:t>
            </a:r>
          </a:p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2E9A9F"/>
                </a:solidFill>
                <a:latin typeface="Cormorant Garamond Bold"/>
              </a:rPr>
              <a:t>-Recodificación  </a:t>
            </a:r>
          </a:p>
          <a:p>
            <a:pPr algn="just">
              <a:lnSpc>
                <a:spcPts val="4199"/>
              </a:lnSpc>
            </a:pPr>
          </a:p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2E9A9F"/>
                </a:solidFill>
                <a:latin typeface="Cormorant Garamond Bold"/>
              </a:rPr>
              <a:t>Técnicas Supervisadas de Regresión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2E9A9F"/>
                </a:solidFill>
                <a:latin typeface="Cormorant Garamond Bold Italics"/>
              </a:rPr>
              <a:t>Regresión lineal. </a:t>
            </a:r>
            <a:r>
              <a:rPr lang="en-US" sz="2799">
                <a:solidFill>
                  <a:srgbClr val="2E9A9F"/>
                </a:solidFill>
                <a:latin typeface="Cormorant Garamond Bold"/>
              </a:rPr>
              <a:t>lm()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2E9A9F"/>
                </a:solidFill>
                <a:latin typeface="Cormorant Garamond Bold Italics"/>
              </a:rPr>
              <a:t>LOGIT. </a:t>
            </a:r>
            <a:r>
              <a:rPr lang="en-US" sz="2799">
                <a:solidFill>
                  <a:srgbClr val="2E9A9F"/>
                </a:solidFill>
                <a:latin typeface="Cormorant Garamond Bold"/>
              </a:rPr>
              <a:t>glm()</a:t>
            </a:r>
          </a:p>
          <a:p>
            <a:pPr algn="just">
              <a:lnSpc>
                <a:spcPts val="4199"/>
              </a:lnSpc>
            </a:pPr>
          </a:p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2E9A9F"/>
                </a:solidFill>
                <a:latin typeface="Cormorant Garamond Bold"/>
              </a:rPr>
              <a:t>Gráficos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75542" y="1232127"/>
            <a:ext cx="15041593" cy="1338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59"/>
              </a:lnSpc>
            </a:pPr>
            <a:r>
              <a:rPr lang="en-US" sz="8499">
                <a:solidFill>
                  <a:srgbClr val="279195"/>
                </a:solidFill>
                <a:latin typeface="TAN Pearl"/>
              </a:rPr>
              <a:t>MÉTODO DE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76146" y="2179519"/>
            <a:ext cx="6183154" cy="1527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279195"/>
                </a:solidFill>
                <a:latin typeface="TAN Pearl"/>
              </a:rPr>
              <a:t>ANÁLISIS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DAGGyhasMYo</dc:identifier>
  <dcterms:modified xsi:type="dcterms:W3CDTF">2011-08-01T06:04:30Z</dcterms:modified>
  <cp:revision>1</cp:revision>
  <dc:title>la religiosidad y la juventud española</dc:title>
</cp:coreProperties>
</file>